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64" r:id="rId3"/>
    <p:sldId id="263" r:id="rId4"/>
    <p:sldId id="265" r:id="rId5"/>
    <p:sldId id="260" r:id="rId6"/>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014" y="-38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E0F15A91-0A38-4DC6-BEEC-0E992C7DDBB8}" type="datetimeFigureOut">
              <a:rPr lang="en-IN" smtClean="0"/>
              <a:t>16-10-2024</a:t>
            </a:fld>
            <a:endParaRPr lang="en-IN"/>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68702D67-A20B-454D-9DD4-4472AD643020}" type="slidenum">
              <a:rPr lang="en-IN" smtClean="0"/>
              <a:t>‹#›</a:t>
            </a:fld>
            <a:endParaRPr lang="en-IN"/>
          </a:p>
        </p:txBody>
      </p:sp>
    </p:spTree>
    <p:extLst>
      <p:ext uri="{BB962C8B-B14F-4D97-AF65-F5344CB8AC3E}">
        <p14:creationId xmlns:p14="http://schemas.microsoft.com/office/powerpoint/2010/main" val="346025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8702D67-A20B-454D-9DD4-4472AD643020}" type="slidenum">
              <a:rPr lang="en-IN" smtClean="0"/>
              <a:t>5</a:t>
            </a:fld>
            <a:endParaRPr lang="en-IN"/>
          </a:p>
        </p:txBody>
      </p:sp>
    </p:spTree>
    <p:extLst>
      <p:ext uri="{BB962C8B-B14F-4D97-AF65-F5344CB8AC3E}">
        <p14:creationId xmlns:p14="http://schemas.microsoft.com/office/powerpoint/2010/main" val="149572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829718" y="4353236"/>
            <a:ext cx="3885951" cy="1999943"/>
          </a:xfrm>
          <a:prstGeom prst="rect">
            <a:avLst/>
          </a:prstGeom>
        </p:spPr>
      </p:pic>
      <p:pic>
        <p:nvPicPr>
          <p:cNvPr id="17" name="bg object 17"/>
          <p:cNvPicPr/>
          <p:nvPr/>
        </p:nvPicPr>
        <p:blipFill>
          <a:blip r:embed="rId8" cstate="print"/>
          <a:stretch>
            <a:fillRect/>
          </a:stretch>
        </p:blipFill>
        <p:spPr>
          <a:xfrm>
            <a:off x="6340163" y="138767"/>
            <a:ext cx="852794" cy="438279"/>
          </a:xfrm>
          <a:prstGeom prst="rect">
            <a:avLst/>
          </a:prstGeom>
        </p:spPr>
      </p:pic>
      <p:sp>
        <p:nvSpPr>
          <p:cNvPr id="2" name="Holder 2"/>
          <p:cNvSpPr>
            <a:spLocks noGrp="1"/>
          </p:cNvSpPr>
          <p:nvPr>
            <p:ph type="title"/>
          </p:nvPr>
        </p:nvSpPr>
        <p:spPr>
          <a:xfrm>
            <a:off x="378142" y="427736"/>
            <a:ext cx="6806565" cy="17109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44500" y="10270173"/>
            <a:ext cx="1363345" cy="152400"/>
          </a:xfrm>
          <a:prstGeom prst="rect">
            <a:avLst/>
          </a:prstGeom>
        </p:spPr>
        <p:txBody>
          <a:bodyPr wrap="square" lIns="0" tIns="0" rIns="0" bIns="0">
            <a:spAutoFit/>
          </a:bodyPr>
          <a:lstStyle>
            <a:lvl1pPr>
              <a:defRPr sz="1000" b="0" i="0">
                <a:solidFill>
                  <a:schemeClr val="tx1"/>
                </a:solidFill>
                <a:latin typeface="Calibri"/>
                <a:cs typeface="Calibri"/>
              </a:defRPr>
            </a:lvl1p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5526558" cy="2074458"/>
          </a:xfrm>
          <a:prstGeom prst="rect">
            <a:avLst/>
          </a:prstGeom>
        </p:spPr>
      </p:pic>
      <p:pic>
        <p:nvPicPr>
          <p:cNvPr id="3" name="object 3"/>
          <p:cNvPicPr/>
          <p:nvPr/>
        </p:nvPicPr>
        <p:blipFill>
          <a:blip r:embed="rId3" cstate="print"/>
          <a:stretch>
            <a:fillRect/>
          </a:stretch>
        </p:blipFill>
        <p:spPr>
          <a:xfrm>
            <a:off x="2029306" y="8616401"/>
            <a:ext cx="5526558" cy="2074457"/>
          </a:xfrm>
          <a:prstGeom prst="rect">
            <a:avLst/>
          </a:prstGeom>
        </p:spPr>
      </p:pic>
      <p:sp>
        <p:nvSpPr>
          <p:cNvPr id="4" name="object 4"/>
          <p:cNvSpPr txBox="1"/>
          <p:nvPr/>
        </p:nvSpPr>
        <p:spPr>
          <a:xfrm>
            <a:off x="120650" y="8012328"/>
            <a:ext cx="1311910" cy="961417"/>
          </a:xfrm>
          <a:prstGeom prst="rect">
            <a:avLst/>
          </a:prstGeom>
        </p:spPr>
        <p:txBody>
          <a:bodyPr vert="horz" wrap="square" lIns="0" tIns="134620" rIns="0" bIns="0" rtlCol="0">
            <a:spAutoFit/>
          </a:bodyPr>
          <a:lstStyle/>
          <a:p>
            <a:pPr marL="12700" marR="5080">
              <a:lnSpc>
                <a:spcPct val="157100"/>
              </a:lnSpc>
            </a:pPr>
            <a:r>
              <a:rPr lang="en-US" i="1" spc="-25" dirty="0">
                <a:latin typeface="Book Antiqua" panose="02040602050305030304" pitchFamily="18" charset="0"/>
                <a:cs typeface="Calibri"/>
              </a:rPr>
              <a:t>Lakshmanan</a:t>
            </a:r>
          </a:p>
          <a:p>
            <a:pPr marL="12700" marR="5080">
              <a:lnSpc>
                <a:spcPct val="157100"/>
              </a:lnSpc>
            </a:pPr>
            <a:r>
              <a:rPr lang="en-US" i="1" spc="-25" dirty="0">
                <a:latin typeface="Book Antiqua" panose="02040602050305030304" pitchFamily="18" charset="0"/>
                <a:cs typeface="Calibri"/>
              </a:rPr>
              <a:t>16</a:t>
            </a:r>
            <a:r>
              <a:rPr i="1" spc="-10" dirty="0">
                <a:latin typeface="Book Antiqua" panose="02040602050305030304" pitchFamily="18" charset="0"/>
                <a:cs typeface="Calibri"/>
              </a:rPr>
              <a:t>-</a:t>
            </a:r>
            <a:r>
              <a:rPr lang="en-US" i="1" spc="-10" dirty="0">
                <a:latin typeface="Book Antiqua" panose="02040602050305030304" pitchFamily="18" charset="0"/>
                <a:cs typeface="Calibri"/>
              </a:rPr>
              <a:t>OCT</a:t>
            </a:r>
            <a:r>
              <a:rPr i="1" spc="-10" dirty="0">
                <a:latin typeface="Book Antiqua" panose="02040602050305030304" pitchFamily="18" charset="0"/>
                <a:cs typeface="Calibri"/>
              </a:rPr>
              <a:t>-</a:t>
            </a:r>
            <a:r>
              <a:rPr i="1" spc="-20" dirty="0">
                <a:latin typeface="Book Antiqua" panose="02040602050305030304" pitchFamily="18" charset="0"/>
                <a:cs typeface="Calibri"/>
              </a:rPr>
              <a:t>2024</a:t>
            </a:r>
            <a:endParaRPr i="1" dirty="0">
              <a:latin typeface="Book Antiqua" panose="02040602050305030304" pitchFamily="18" charset="0"/>
              <a:cs typeface="Calibri"/>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pic>
        <p:nvPicPr>
          <p:cNvPr id="9" name="Picture 8">
            <a:extLst>
              <a:ext uri="{FF2B5EF4-FFF2-40B4-BE49-F238E27FC236}">
                <a16:creationId xmlns:a16="http://schemas.microsoft.com/office/drawing/2014/main" id="{CA2D8945-DE72-6884-1180-47C1E8125377}"/>
              </a:ext>
            </a:extLst>
          </p:cNvPr>
          <p:cNvPicPr>
            <a:picLocks noChangeAspect="1"/>
          </p:cNvPicPr>
          <p:nvPr/>
        </p:nvPicPr>
        <p:blipFill>
          <a:blip r:embed="rId4"/>
          <a:stretch>
            <a:fillRect/>
          </a:stretch>
        </p:blipFill>
        <p:spPr>
          <a:xfrm>
            <a:off x="0" y="3363895"/>
            <a:ext cx="7555863" cy="33589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pic>
        <p:nvPicPr>
          <p:cNvPr id="4" name="Picture 3">
            <a:extLst>
              <a:ext uri="{FF2B5EF4-FFF2-40B4-BE49-F238E27FC236}">
                <a16:creationId xmlns:a16="http://schemas.microsoft.com/office/drawing/2014/main" id="{C93C4685-C782-D40F-3EAF-98A7E1618E68}"/>
              </a:ext>
            </a:extLst>
          </p:cNvPr>
          <p:cNvPicPr>
            <a:picLocks noChangeAspect="1"/>
          </p:cNvPicPr>
          <p:nvPr/>
        </p:nvPicPr>
        <p:blipFill>
          <a:blip r:embed="rId2"/>
          <a:stretch>
            <a:fillRect/>
          </a:stretch>
        </p:blipFill>
        <p:spPr>
          <a:xfrm>
            <a:off x="4235450" y="1158289"/>
            <a:ext cx="3049372" cy="2410748"/>
          </a:xfrm>
          <a:prstGeom prst="rect">
            <a:avLst/>
          </a:prstGeom>
        </p:spPr>
      </p:pic>
      <p:pic>
        <p:nvPicPr>
          <p:cNvPr id="6" name="Picture 5">
            <a:extLst>
              <a:ext uri="{FF2B5EF4-FFF2-40B4-BE49-F238E27FC236}">
                <a16:creationId xmlns:a16="http://schemas.microsoft.com/office/drawing/2014/main" id="{46445BDA-0063-990E-53E4-B68091B0DF32}"/>
              </a:ext>
            </a:extLst>
          </p:cNvPr>
          <p:cNvPicPr>
            <a:picLocks noChangeAspect="1"/>
          </p:cNvPicPr>
          <p:nvPr/>
        </p:nvPicPr>
        <p:blipFill>
          <a:blip r:embed="rId3"/>
          <a:stretch>
            <a:fillRect/>
          </a:stretch>
        </p:blipFill>
        <p:spPr>
          <a:xfrm>
            <a:off x="460375" y="4296112"/>
            <a:ext cx="2984500" cy="2279478"/>
          </a:xfrm>
          <a:prstGeom prst="rect">
            <a:avLst/>
          </a:prstGeom>
        </p:spPr>
      </p:pic>
      <p:pic>
        <p:nvPicPr>
          <p:cNvPr id="8" name="Picture 7">
            <a:extLst>
              <a:ext uri="{FF2B5EF4-FFF2-40B4-BE49-F238E27FC236}">
                <a16:creationId xmlns:a16="http://schemas.microsoft.com/office/drawing/2014/main" id="{BF2781AB-373F-C5FB-126A-9A9734DE3527}"/>
              </a:ext>
            </a:extLst>
          </p:cNvPr>
          <p:cNvPicPr>
            <a:picLocks noChangeAspect="1"/>
          </p:cNvPicPr>
          <p:nvPr/>
        </p:nvPicPr>
        <p:blipFill>
          <a:blip r:embed="rId4"/>
          <a:stretch>
            <a:fillRect/>
          </a:stretch>
        </p:blipFill>
        <p:spPr>
          <a:xfrm>
            <a:off x="4144386" y="6870700"/>
            <a:ext cx="3277121" cy="2502974"/>
          </a:xfrm>
          <a:prstGeom prst="rect">
            <a:avLst/>
          </a:prstGeom>
        </p:spPr>
      </p:pic>
      <p:sp>
        <p:nvSpPr>
          <p:cNvPr id="7" name="TextBox 6">
            <a:extLst>
              <a:ext uri="{FF2B5EF4-FFF2-40B4-BE49-F238E27FC236}">
                <a16:creationId xmlns:a16="http://schemas.microsoft.com/office/drawing/2014/main" id="{4249B11E-76CA-D9A4-CD38-E91756C60878}"/>
              </a:ext>
            </a:extLst>
          </p:cNvPr>
          <p:cNvSpPr txBox="1"/>
          <p:nvPr/>
        </p:nvSpPr>
        <p:spPr>
          <a:xfrm>
            <a:off x="150868" y="9167212"/>
            <a:ext cx="7293237" cy="674031"/>
          </a:xfrm>
          <a:prstGeom prst="rect">
            <a:avLst/>
          </a:prstGeom>
          <a:noFill/>
        </p:spPr>
        <p:txBody>
          <a:bodyPr wrap="square" rtlCol="0">
            <a:spAutoFit/>
          </a:bodyPr>
          <a:lstStyle/>
          <a:p>
            <a:pPr marL="12700" marR="3489960" algn="just">
              <a:lnSpc>
                <a:spcPct val="114799"/>
              </a:lnSpc>
              <a:spcBef>
                <a:spcPts val="735"/>
              </a:spcBef>
              <a:buClr>
                <a:srgbClr val="006600"/>
              </a:buClr>
              <a:tabLst>
                <a:tab pos="241300" algn="l"/>
              </a:tabLst>
            </a:pPr>
            <a:r>
              <a:rPr lang="en-US" sz="1200" b="1" dirty="0">
                <a:latin typeface="Aptos Display" panose="020B0004020202020204" pitchFamily="34" charset="0"/>
              </a:rPr>
              <a:t>Adaptive Learning Mechanism:</a:t>
            </a:r>
          </a:p>
          <a:p>
            <a:pPr algn="just"/>
            <a:r>
              <a:rPr lang="en-US" sz="1200" dirty="0">
                <a:latin typeface="Bell MT" panose="02020503060305020303" pitchFamily="18" charset="0"/>
                <a:cs typeface="Aptos Serif" panose="02020604070405020304" pitchFamily="18" charset="0"/>
              </a:rPr>
              <a:t>Through continuous interaction, the AI refines its understanding of user preferences and operational patterns, enhancing its efficiency and effectiveness in various scenarios.</a:t>
            </a:r>
            <a:endParaRPr lang="en-IN" sz="1200" dirty="0">
              <a:latin typeface="Bell MT" panose="02020503060305020303" pitchFamily="18" charset="0"/>
              <a:cs typeface="Aptos Serif" panose="02020604070405020304" pitchFamily="18" charset="0"/>
            </a:endParaRPr>
          </a:p>
        </p:txBody>
      </p:sp>
      <p:sp>
        <p:nvSpPr>
          <p:cNvPr id="10" name="TextBox 9">
            <a:extLst>
              <a:ext uri="{FF2B5EF4-FFF2-40B4-BE49-F238E27FC236}">
                <a16:creationId xmlns:a16="http://schemas.microsoft.com/office/drawing/2014/main" id="{A7547D60-3749-0253-1378-9596D4B83FAB}"/>
              </a:ext>
            </a:extLst>
          </p:cNvPr>
          <p:cNvSpPr txBox="1"/>
          <p:nvPr/>
        </p:nvSpPr>
        <p:spPr>
          <a:xfrm>
            <a:off x="150868" y="7072793"/>
            <a:ext cx="3803653" cy="2431435"/>
          </a:xfrm>
          <a:prstGeom prst="rect">
            <a:avLst/>
          </a:prstGeom>
          <a:noFill/>
        </p:spPr>
        <p:txBody>
          <a:bodyPr wrap="square" rtlCol="0">
            <a:spAutoFit/>
          </a:bodyPr>
          <a:lstStyle/>
          <a:p>
            <a:pPr algn="just"/>
            <a:r>
              <a:rPr lang="en-US" sz="1400" b="1" dirty="0">
                <a:latin typeface="Aptos Display" panose="020B0004020202020204" pitchFamily="34" charset="0"/>
              </a:rPr>
              <a:t>Key Features of Iron Man's AI:</a:t>
            </a:r>
          </a:p>
          <a:p>
            <a:pPr algn="just"/>
            <a:r>
              <a:rPr lang="en-US" sz="1200" b="1" dirty="0">
                <a:latin typeface="Aptos Display" panose="020B0004020202020204" pitchFamily="34" charset="0"/>
              </a:rPr>
              <a:t>Advanced Language Understanding:</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Iron Man's AI utilizes sophisticated algorithms, enabling it to comprehend and respond to complex commands with high accuracy and contextual awareness</a:t>
            </a:r>
          </a:p>
          <a:p>
            <a:pPr algn="just"/>
            <a:r>
              <a:rPr lang="en-US" sz="1200" b="1" dirty="0">
                <a:latin typeface="Aptos Display" panose="020B0004020202020204" pitchFamily="34" charset="0"/>
              </a:rPr>
              <a:t>Seamless Multitasking Capabilities:</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The AI can manage multiple tasks simultaneously, allowing Iron Man to execute intricate operations, such as piloting the suit while analyzing data and communicating with allies in real-time.</a:t>
            </a:r>
          </a:p>
          <a:p>
            <a:endParaRPr lang="en-IN" dirty="0"/>
          </a:p>
        </p:txBody>
      </p:sp>
      <p:sp>
        <p:nvSpPr>
          <p:cNvPr id="11" name="TextBox 10">
            <a:extLst>
              <a:ext uri="{FF2B5EF4-FFF2-40B4-BE49-F238E27FC236}">
                <a16:creationId xmlns:a16="http://schemas.microsoft.com/office/drawing/2014/main" id="{C6D33E7A-4FD0-3A6B-20D1-89D8E5135F9B}"/>
              </a:ext>
            </a:extLst>
          </p:cNvPr>
          <p:cNvSpPr txBox="1"/>
          <p:nvPr/>
        </p:nvSpPr>
        <p:spPr>
          <a:xfrm>
            <a:off x="3640268" y="4331037"/>
            <a:ext cx="3581400" cy="2031325"/>
          </a:xfrm>
          <a:prstGeom prst="rect">
            <a:avLst/>
          </a:prstGeom>
          <a:noFill/>
        </p:spPr>
        <p:txBody>
          <a:bodyPr wrap="square" rtlCol="0">
            <a:spAutoFit/>
          </a:bodyPr>
          <a:lstStyle/>
          <a:p>
            <a:r>
              <a:rPr lang="en-IN" sz="1400" b="1" dirty="0">
                <a:latin typeface="Aptos Display" panose="020B0004020202020204" pitchFamily="34" charset="0"/>
              </a:rPr>
              <a:t>History of AI :</a:t>
            </a:r>
          </a:p>
          <a:p>
            <a:pPr algn="just"/>
            <a:r>
              <a:rPr lang="en-US" sz="1200" b="1" dirty="0">
                <a:latin typeface="Aptos Display" panose="020B0004020202020204" pitchFamily="34" charset="0"/>
              </a:rPr>
              <a:t>2022</a:t>
            </a:r>
            <a:r>
              <a:rPr lang="en-US" sz="1200" dirty="0">
                <a:latin typeface="Bell MT" panose="02020503060305020303" pitchFamily="18" charset="0"/>
                <a:cs typeface="Aptos Serif" panose="02020604070405020304" pitchFamily="18" charset="0"/>
              </a:rPr>
              <a:t>: F.R.I.D.A.Y. showcases real-time data analysis      during combat scenarios, providing strategic advantages  in battles.</a:t>
            </a:r>
          </a:p>
          <a:p>
            <a:pPr algn="just"/>
            <a:r>
              <a:rPr lang="en-US" sz="1200" b="1" dirty="0">
                <a:latin typeface="Aptos Display" panose="020B0004020202020204" pitchFamily="34" charset="0"/>
              </a:rPr>
              <a:t>2023</a:t>
            </a:r>
            <a:r>
              <a:rPr lang="en-US" sz="1200" dirty="0">
                <a:latin typeface="Bell MT" panose="02020503060305020303" pitchFamily="18" charset="0"/>
                <a:cs typeface="Aptos Serif" panose="02020604070405020304" pitchFamily="18" charset="0"/>
              </a:rPr>
              <a:t>: Enhanced natural language processing features create more credible communication and intuition between Iron Man and F.R.I.D.A.Y.</a:t>
            </a:r>
          </a:p>
          <a:p>
            <a:pPr algn="just"/>
            <a:r>
              <a:rPr lang="en-US" sz="1200" b="1" dirty="0">
                <a:latin typeface="Aptos Display" panose="020B0004020202020204" pitchFamily="34" charset="0"/>
              </a:rPr>
              <a:t>2024</a:t>
            </a:r>
            <a:r>
              <a:rPr lang="en-US" sz="1200" dirty="0">
                <a:latin typeface="Bell MT" panose="02020503060305020303" pitchFamily="18" charset="0"/>
                <a:cs typeface="Aptos Serif" panose="02020604070405020304" pitchFamily="18" charset="0"/>
              </a:rPr>
              <a:t>: Continued evolution of AI systems reflects advancements in technology, paving the way for future innovations in AI applications.</a:t>
            </a:r>
          </a:p>
        </p:txBody>
      </p:sp>
      <p:sp>
        <p:nvSpPr>
          <p:cNvPr id="12" name="TextBox 11">
            <a:extLst>
              <a:ext uri="{FF2B5EF4-FFF2-40B4-BE49-F238E27FC236}">
                <a16:creationId xmlns:a16="http://schemas.microsoft.com/office/drawing/2014/main" id="{20CF6C09-FB4C-0C9A-C02A-5532A8B9959C}"/>
              </a:ext>
            </a:extLst>
          </p:cNvPr>
          <p:cNvSpPr txBox="1"/>
          <p:nvPr/>
        </p:nvSpPr>
        <p:spPr>
          <a:xfrm>
            <a:off x="336550" y="1158289"/>
            <a:ext cx="3681471" cy="2031325"/>
          </a:xfrm>
          <a:prstGeom prst="rect">
            <a:avLst/>
          </a:prstGeom>
          <a:noFill/>
        </p:spPr>
        <p:txBody>
          <a:bodyPr wrap="square" rtlCol="0">
            <a:spAutoFit/>
          </a:bodyPr>
          <a:lstStyle/>
          <a:p>
            <a:r>
              <a:rPr lang="en-IN" sz="1400" b="1" dirty="0">
                <a:latin typeface="Aptos Display" panose="020B0004020202020204" pitchFamily="34" charset="0"/>
              </a:rPr>
              <a:t>History of AI :</a:t>
            </a:r>
          </a:p>
          <a:p>
            <a:pPr algn="just"/>
            <a:r>
              <a:rPr lang="en-IN" sz="1200" b="1" dirty="0">
                <a:latin typeface="Aptos Display" panose="020B0004020202020204" pitchFamily="34" charset="0"/>
              </a:rPr>
              <a:t>2019:  </a:t>
            </a:r>
            <a:r>
              <a:rPr lang="en-IN" sz="1200" dirty="0">
                <a:latin typeface="Bell MT" panose="02020503060305020303" pitchFamily="18" charset="0"/>
                <a:cs typeface="Aptos Serif" panose="02020604070405020304" pitchFamily="18" charset="0"/>
              </a:rPr>
              <a:t>Introduction of F.R.I.D.A.Y. as a successor to J.A.R.V.I.S., enhancing user interaction and optimizing mission control.</a:t>
            </a:r>
          </a:p>
          <a:p>
            <a:pPr algn="just"/>
            <a:r>
              <a:rPr lang="en-IN" sz="1200" b="1" dirty="0">
                <a:latin typeface="Aptos Display" panose="020B0004020202020204" pitchFamily="34" charset="0"/>
              </a:rPr>
              <a:t>2020: </a:t>
            </a:r>
            <a:r>
              <a:rPr lang="en-IN" sz="1200" dirty="0">
                <a:latin typeface="Bell MT" panose="02020503060305020303" pitchFamily="18" charset="0"/>
                <a:cs typeface="Aptos Serif" panose="02020604070405020304" pitchFamily="18" charset="0"/>
              </a:rPr>
              <a:t>Integration of machine learning capabilities allows F.R.I.D.A.Y. to adapt and learn from user preferences and behaviours.</a:t>
            </a:r>
          </a:p>
          <a:p>
            <a:pPr algn="just"/>
            <a:r>
              <a:rPr lang="en-IN" sz="1200" b="1" dirty="0">
                <a:latin typeface="Aptos Display" panose="020B0004020202020204" pitchFamily="34" charset="0"/>
              </a:rPr>
              <a:t>2021: </a:t>
            </a:r>
            <a:r>
              <a:rPr lang="en-IN" sz="1200" dirty="0">
                <a:latin typeface="Bell MT" panose="02020503060305020303" pitchFamily="18" charset="0"/>
                <a:cs typeface="Aptos Serif" panose="02020604070405020304" pitchFamily="18" charset="0"/>
              </a:rPr>
              <a:t>F.R.I.D.A.Y. demonstrates advanced data processing capabilities, improving mission efficiency and decision-making.</a:t>
            </a:r>
          </a:p>
        </p:txBody>
      </p:sp>
    </p:spTree>
    <p:extLst>
      <p:ext uri="{BB962C8B-B14F-4D97-AF65-F5344CB8AC3E}">
        <p14:creationId xmlns:p14="http://schemas.microsoft.com/office/powerpoint/2010/main" val="56772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pic>
        <p:nvPicPr>
          <p:cNvPr id="7" name="Picture 6">
            <a:extLst>
              <a:ext uri="{FF2B5EF4-FFF2-40B4-BE49-F238E27FC236}">
                <a16:creationId xmlns:a16="http://schemas.microsoft.com/office/drawing/2014/main" id="{C728EED7-9AE2-BA4F-7167-68A2E2CB1E95}"/>
              </a:ext>
            </a:extLst>
          </p:cNvPr>
          <p:cNvPicPr>
            <a:picLocks noChangeAspect="1"/>
          </p:cNvPicPr>
          <p:nvPr/>
        </p:nvPicPr>
        <p:blipFill>
          <a:blip r:embed="rId2"/>
          <a:stretch>
            <a:fillRect/>
          </a:stretch>
        </p:blipFill>
        <p:spPr>
          <a:xfrm>
            <a:off x="120650" y="4584700"/>
            <a:ext cx="3200401" cy="2572505"/>
          </a:xfrm>
          <a:prstGeom prst="rect">
            <a:avLst/>
          </a:prstGeom>
        </p:spPr>
      </p:pic>
      <p:pic>
        <p:nvPicPr>
          <p:cNvPr id="9" name="Picture 8">
            <a:extLst>
              <a:ext uri="{FF2B5EF4-FFF2-40B4-BE49-F238E27FC236}">
                <a16:creationId xmlns:a16="http://schemas.microsoft.com/office/drawing/2014/main" id="{08E617D4-E216-A6DF-8A42-4C6A7388F489}"/>
              </a:ext>
            </a:extLst>
          </p:cNvPr>
          <p:cNvPicPr>
            <a:picLocks noChangeAspect="1"/>
          </p:cNvPicPr>
          <p:nvPr/>
        </p:nvPicPr>
        <p:blipFill>
          <a:blip r:embed="rId3"/>
          <a:stretch>
            <a:fillRect/>
          </a:stretch>
        </p:blipFill>
        <p:spPr>
          <a:xfrm>
            <a:off x="4159250" y="1033140"/>
            <a:ext cx="3124200" cy="2452463"/>
          </a:xfrm>
          <a:prstGeom prst="rect">
            <a:avLst/>
          </a:prstGeom>
        </p:spPr>
      </p:pic>
      <p:sp>
        <p:nvSpPr>
          <p:cNvPr id="3" name="TextBox 2">
            <a:extLst>
              <a:ext uri="{FF2B5EF4-FFF2-40B4-BE49-F238E27FC236}">
                <a16:creationId xmlns:a16="http://schemas.microsoft.com/office/drawing/2014/main" id="{B21871A0-6522-224C-B7C0-CB873FE5F5BE}"/>
              </a:ext>
            </a:extLst>
          </p:cNvPr>
          <p:cNvSpPr txBox="1"/>
          <p:nvPr/>
        </p:nvSpPr>
        <p:spPr>
          <a:xfrm>
            <a:off x="107950" y="7275472"/>
            <a:ext cx="7239000" cy="646331"/>
          </a:xfrm>
          <a:prstGeom prst="rect">
            <a:avLst/>
          </a:prstGeom>
          <a:noFill/>
        </p:spPr>
        <p:txBody>
          <a:bodyPr wrap="square" rtlCol="0">
            <a:spAutoFit/>
          </a:bodyPr>
          <a:lstStyle/>
          <a:p>
            <a:r>
              <a:rPr lang="en-US" sz="1200" dirty="0">
                <a:latin typeface="Bell MT" panose="02020503060305020303" pitchFamily="18" charset="0"/>
                <a:cs typeface="Aptos Serif" panose="02020604070405020304" pitchFamily="18" charset="0"/>
              </a:rPr>
              <a:t>The interactions between Iron Man and his AI highlight the potential for effective human-AI collaboration, emphasizing how AI can augment human capabilities in various industries, including healthcare, engineering, and finance, leading to improved outcomes and efficiency.</a:t>
            </a:r>
            <a:endParaRPr lang="en-IN" sz="1200" dirty="0">
              <a:latin typeface="Bell MT" panose="02020503060305020303" pitchFamily="18" charset="0"/>
              <a:cs typeface="Aptos Serif" panose="02020604070405020304" pitchFamily="18" charset="0"/>
            </a:endParaRPr>
          </a:p>
        </p:txBody>
      </p:sp>
      <p:sp>
        <p:nvSpPr>
          <p:cNvPr id="4" name="TextBox 3">
            <a:extLst>
              <a:ext uri="{FF2B5EF4-FFF2-40B4-BE49-F238E27FC236}">
                <a16:creationId xmlns:a16="http://schemas.microsoft.com/office/drawing/2014/main" id="{82C3A4CC-FC3F-D49D-8023-0DCAF4F0087A}"/>
              </a:ext>
            </a:extLst>
          </p:cNvPr>
          <p:cNvSpPr txBox="1"/>
          <p:nvPr/>
        </p:nvSpPr>
        <p:spPr>
          <a:xfrm>
            <a:off x="3473450" y="4508500"/>
            <a:ext cx="3962399" cy="2739211"/>
          </a:xfrm>
          <a:prstGeom prst="rect">
            <a:avLst/>
          </a:prstGeom>
          <a:noFill/>
        </p:spPr>
        <p:txBody>
          <a:bodyPr wrap="square" rtlCol="0">
            <a:spAutoFit/>
          </a:bodyPr>
          <a:lstStyle/>
          <a:p>
            <a:pPr algn="just"/>
            <a:r>
              <a:rPr lang="en-US" sz="1400" b="1" dirty="0">
                <a:latin typeface="Aptos Display" panose="020B0004020202020204" pitchFamily="34" charset="0"/>
              </a:rPr>
              <a:t>Lessons from Iron Man: AI in Real-World Applications</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Iron Man's AI exemplifies the importance of real-time </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data processing in critical situations, showcasing how advanced AI can enhance situational awareness and decision-making in fields such as emergency response and military operations. </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Cognitive Assistance: AI can act as a cognitive partner, augmenting human intelligence by offering recommendations and ultimately leading to more effective and efficient decision-making. Cognitive Enhancement: The ability to improve memory, process information faster, or even upload new skills to the brain </a:t>
            </a:r>
          </a:p>
          <a:p>
            <a:pPr algn="just"/>
            <a:r>
              <a:rPr lang="en-US" sz="1200" dirty="0">
                <a:latin typeface="Bell MT" panose="02020503060305020303" pitchFamily="18" charset="0"/>
                <a:cs typeface="Aptos Serif" panose="02020604070405020304" pitchFamily="18" charset="0"/>
              </a:rPr>
              <a:t>     could theoretically be possible.</a:t>
            </a:r>
            <a:endParaRPr lang="en-IN" sz="1200" dirty="0">
              <a:latin typeface="Bell MT" panose="02020503060305020303" pitchFamily="18" charset="0"/>
              <a:cs typeface="Aptos Serif" panose="02020604070405020304" pitchFamily="18" charset="0"/>
            </a:endParaRPr>
          </a:p>
        </p:txBody>
      </p:sp>
      <p:sp>
        <p:nvSpPr>
          <p:cNvPr id="6" name="TextBox 5">
            <a:extLst>
              <a:ext uri="{FF2B5EF4-FFF2-40B4-BE49-F238E27FC236}">
                <a16:creationId xmlns:a16="http://schemas.microsoft.com/office/drawing/2014/main" id="{571CFE1A-BF4A-5DF1-A28C-2A98707AE5A9}"/>
              </a:ext>
            </a:extLst>
          </p:cNvPr>
          <p:cNvSpPr txBox="1"/>
          <p:nvPr/>
        </p:nvSpPr>
        <p:spPr>
          <a:xfrm>
            <a:off x="107950" y="1004691"/>
            <a:ext cx="3962398" cy="3385542"/>
          </a:xfrm>
          <a:prstGeom prst="rect">
            <a:avLst/>
          </a:prstGeom>
          <a:noFill/>
        </p:spPr>
        <p:txBody>
          <a:bodyPr wrap="square" rtlCol="0">
            <a:spAutoFit/>
          </a:bodyPr>
          <a:lstStyle/>
          <a:p>
            <a:pPr algn="just"/>
            <a:r>
              <a:rPr lang="en-US" sz="1400" b="1" dirty="0">
                <a:latin typeface="Aptos Display" panose="020B0004020202020204" pitchFamily="34" charset="0"/>
              </a:rPr>
              <a:t>The Role of AI in Enhancing Human Decision-Making :</a:t>
            </a:r>
          </a:p>
          <a:p>
            <a:pPr algn="just"/>
            <a:r>
              <a:rPr lang="en-US" sz="1200" dirty="0">
                <a:latin typeface="Bell MT" panose="02020503060305020303" pitchFamily="18" charset="0"/>
                <a:cs typeface="Aptos Serif" panose="02020604070405020304" pitchFamily="18" charset="0"/>
              </a:rPr>
              <a:t>Data-Driven Insights: AI systems can analyze vast amounts of data quickly, providing actionable insights that enhance human decision-making in various fields, from healthcare to finance..</a:t>
            </a:r>
          </a:p>
          <a:p>
            <a:pPr algn="just"/>
            <a:r>
              <a:rPr lang="en-US" sz="1200" dirty="0">
                <a:latin typeface="Bell MT" panose="02020503060305020303" pitchFamily="18" charset="0"/>
                <a:cs typeface="Aptos Serif" panose="02020604070405020304" pitchFamily="18" charset="0"/>
              </a:rPr>
              <a:t>Predictive Analytics: By utilizing predictive models, AI can forecast potential outcomes based on historical data, allowing humans to make informed decisions with a clearer understanding of risks and benefits.</a:t>
            </a:r>
          </a:p>
          <a:p>
            <a:pPr algn="just"/>
            <a:r>
              <a:rPr lang="en-US" sz="1200" dirty="0">
                <a:latin typeface="Bell MT" panose="02020503060305020303" pitchFamily="18" charset="0"/>
                <a:cs typeface="Aptos Serif" panose="02020604070405020304" pitchFamily="18" charset="0"/>
              </a:rPr>
              <a:t>Cognitive Assistance: AI can act as a cognitive partner, augmenting human intelligence by offering recommendations and ultimately leading to more effective and efficient decision-making.</a:t>
            </a:r>
          </a:p>
          <a:p>
            <a:endParaRPr lang="en-US" sz="1200" dirty="0">
              <a:latin typeface="Bell MT" panose="02020503060305020303" pitchFamily="18" charset="0"/>
              <a:cs typeface="Aptos Serif" panose="02020604070405020304" pitchFamily="18" charset="0"/>
            </a:endParaRPr>
          </a:p>
          <a:p>
            <a:endParaRPr lang="en-US" sz="1200" dirty="0">
              <a:latin typeface="Bell MT" panose="02020503060305020303" pitchFamily="18" charset="0"/>
              <a:cs typeface="Aptos Serif" panose="02020604070405020304" pitchFamily="18" charset="0"/>
            </a:endParaRPr>
          </a:p>
          <a:p>
            <a:endParaRPr lang="en-IN" dirty="0"/>
          </a:p>
        </p:txBody>
      </p:sp>
    </p:spTree>
    <p:extLst>
      <p:ext uri="{BB962C8B-B14F-4D97-AF65-F5344CB8AC3E}">
        <p14:creationId xmlns:p14="http://schemas.microsoft.com/office/powerpoint/2010/main" val="277098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pic>
        <p:nvPicPr>
          <p:cNvPr id="15" name="Picture 14">
            <a:extLst>
              <a:ext uri="{FF2B5EF4-FFF2-40B4-BE49-F238E27FC236}">
                <a16:creationId xmlns:a16="http://schemas.microsoft.com/office/drawing/2014/main" id="{E6A9AD70-1D2D-F096-311F-7628CDE60D70}"/>
              </a:ext>
            </a:extLst>
          </p:cNvPr>
          <p:cNvPicPr>
            <a:picLocks noChangeAspect="1"/>
          </p:cNvPicPr>
          <p:nvPr/>
        </p:nvPicPr>
        <p:blipFill>
          <a:blip r:embed="rId2"/>
          <a:stretch>
            <a:fillRect/>
          </a:stretch>
        </p:blipFill>
        <p:spPr>
          <a:xfrm>
            <a:off x="4083050" y="1231900"/>
            <a:ext cx="3200401" cy="2572505"/>
          </a:xfrm>
          <a:prstGeom prst="rect">
            <a:avLst/>
          </a:prstGeom>
        </p:spPr>
      </p:pic>
      <p:pic>
        <p:nvPicPr>
          <p:cNvPr id="17" name="Picture 16">
            <a:extLst>
              <a:ext uri="{FF2B5EF4-FFF2-40B4-BE49-F238E27FC236}">
                <a16:creationId xmlns:a16="http://schemas.microsoft.com/office/drawing/2014/main" id="{3CB42D58-6266-E7E0-142E-CB729E4674A8}"/>
              </a:ext>
            </a:extLst>
          </p:cNvPr>
          <p:cNvPicPr>
            <a:picLocks noChangeAspect="1"/>
          </p:cNvPicPr>
          <p:nvPr/>
        </p:nvPicPr>
        <p:blipFill>
          <a:blip r:embed="rId3"/>
          <a:stretch>
            <a:fillRect/>
          </a:stretch>
        </p:blipFill>
        <p:spPr>
          <a:xfrm>
            <a:off x="444500" y="4649821"/>
            <a:ext cx="3200401" cy="2572505"/>
          </a:xfrm>
          <a:prstGeom prst="rect">
            <a:avLst/>
          </a:prstGeom>
        </p:spPr>
      </p:pic>
      <p:sp>
        <p:nvSpPr>
          <p:cNvPr id="5" name="TextBox 4">
            <a:extLst>
              <a:ext uri="{FF2B5EF4-FFF2-40B4-BE49-F238E27FC236}">
                <a16:creationId xmlns:a16="http://schemas.microsoft.com/office/drawing/2014/main" id="{B8173667-F8E3-98E8-770D-C6561677BC1E}"/>
              </a:ext>
            </a:extLst>
          </p:cNvPr>
          <p:cNvSpPr txBox="1"/>
          <p:nvPr/>
        </p:nvSpPr>
        <p:spPr>
          <a:xfrm>
            <a:off x="342236" y="7421583"/>
            <a:ext cx="7119014" cy="674031"/>
          </a:xfrm>
          <a:prstGeom prst="rect">
            <a:avLst/>
          </a:prstGeom>
          <a:noFill/>
        </p:spPr>
        <p:txBody>
          <a:bodyPr wrap="square" rtlCol="0">
            <a:spAutoFit/>
          </a:bodyPr>
          <a:lstStyle/>
          <a:p>
            <a:pPr marL="12700" marR="3489960" algn="just">
              <a:lnSpc>
                <a:spcPct val="114799"/>
              </a:lnSpc>
              <a:spcBef>
                <a:spcPts val="735"/>
              </a:spcBef>
              <a:buClr>
                <a:srgbClr val="006600"/>
              </a:buClr>
              <a:tabLst>
                <a:tab pos="241300" algn="l"/>
              </a:tabLst>
            </a:pPr>
            <a:r>
              <a:rPr lang="en-US" sz="1200" b="1" dirty="0">
                <a:latin typeface="Aptos Display" panose="020B0004020202020204" pitchFamily="34" charset="0"/>
              </a:rPr>
              <a:t>Ethical Implications of Augmentation</a:t>
            </a:r>
          </a:p>
          <a:p>
            <a:pPr algn="just"/>
            <a:r>
              <a:rPr lang="en-US" sz="1200" dirty="0">
                <a:latin typeface="Bell MT" panose="02020503060305020303" pitchFamily="18" charset="0"/>
                <a:cs typeface="Aptos Serif" panose="02020604070405020304" pitchFamily="18" charset="0"/>
              </a:rPr>
              <a:t>The integration of human augmentation technologies raises ethical questions regarding privacy, autonomy, and the potential for inequality, necessitating careful consideration of societal impacts and regulatory frameworks.</a:t>
            </a:r>
            <a:endParaRPr lang="en-IN" sz="1200" dirty="0">
              <a:latin typeface="Bell MT" panose="02020503060305020303" pitchFamily="18" charset="0"/>
              <a:cs typeface="Aptos Serif" panose="02020604070405020304" pitchFamily="18" charset="0"/>
            </a:endParaRPr>
          </a:p>
        </p:txBody>
      </p:sp>
      <p:sp>
        <p:nvSpPr>
          <p:cNvPr id="6" name="TextBox 5">
            <a:extLst>
              <a:ext uri="{FF2B5EF4-FFF2-40B4-BE49-F238E27FC236}">
                <a16:creationId xmlns:a16="http://schemas.microsoft.com/office/drawing/2014/main" id="{88BFBBCD-F336-C39D-291D-71CC542B177E}"/>
              </a:ext>
            </a:extLst>
          </p:cNvPr>
          <p:cNvSpPr txBox="1"/>
          <p:nvPr/>
        </p:nvSpPr>
        <p:spPr>
          <a:xfrm>
            <a:off x="4083050" y="4593311"/>
            <a:ext cx="3378200" cy="3508653"/>
          </a:xfrm>
          <a:prstGeom prst="rect">
            <a:avLst/>
          </a:prstGeom>
          <a:noFill/>
        </p:spPr>
        <p:txBody>
          <a:bodyPr wrap="square" rtlCol="0">
            <a:spAutoFit/>
          </a:bodyPr>
          <a:lstStyle/>
          <a:p>
            <a:r>
              <a:rPr lang="en-US" sz="1400" b="1" dirty="0">
                <a:latin typeface="Aptos Display" panose="020B0004020202020204" pitchFamily="34" charset="0"/>
              </a:rPr>
              <a:t>Understanding Human Augmentation and</a:t>
            </a:r>
          </a:p>
          <a:p>
            <a:r>
              <a:rPr lang="en-US" dirty="0"/>
              <a:t> </a:t>
            </a:r>
            <a:r>
              <a:rPr lang="en-US" sz="1200" dirty="0">
                <a:latin typeface="Bell MT" panose="02020503060305020303" pitchFamily="18" charset="0"/>
                <a:cs typeface="Aptos Serif" panose="02020604070405020304" pitchFamily="18" charset="0"/>
              </a:rPr>
              <a:t>Man-Machine Collaboration:</a:t>
            </a:r>
          </a:p>
          <a:p>
            <a:r>
              <a:rPr lang="en-US" sz="1200" dirty="0">
                <a:latin typeface="Bell MT" panose="02020503060305020303" pitchFamily="18" charset="0"/>
                <a:cs typeface="Aptos Serif" panose="02020604070405020304" pitchFamily="18" charset="0"/>
              </a:rPr>
              <a:t>Defining Human Augmentation</a:t>
            </a:r>
          </a:p>
          <a:p>
            <a:r>
              <a:rPr lang="en-US" sz="1200" dirty="0">
                <a:latin typeface="Bell MT" panose="02020503060305020303" pitchFamily="18" charset="0"/>
                <a:cs typeface="Aptos Serif" panose="02020604070405020304" pitchFamily="18" charset="0"/>
              </a:rPr>
              <a:t>Human augmentation refers to the enhancement of human capabilities through technology, including physical, cognitive, and sensory improvements that facilitate better performance in various tasks.</a:t>
            </a:r>
          </a:p>
          <a:p>
            <a:r>
              <a:rPr lang="en-US" dirty="0"/>
              <a:t> </a:t>
            </a:r>
            <a:r>
              <a:rPr lang="en-US" sz="1200" b="1" dirty="0">
                <a:latin typeface="Aptos Display" panose="020B0004020202020204" pitchFamily="34" charset="0"/>
              </a:rPr>
              <a:t>Man-Machine Collaboration Dynamics</a:t>
            </a:r>
          </a:p>
          <a:p>
            <a:r>
              <a:rPr lang="en-US" sz="1200" dirty="0">
                <a:latin typeface="Bell MT" panose="02020503060305020303" pitchFamily="18" charset="0"/>
                <a:cs typeface="Aptos Serif" panose="02020604070405020304" pitchFamily="18" charset="0"/>
              </a:rPr>
              <a:t>Effective collaboration between humans and machines involves leveraging AI systems to complement human skills, leading to improved efficiency, decision-making, and innovative problem-solving in complex environments.</a:t>
            </a:r>
          </a:p>
          <a:p>
            <a:endParaRPr lang="en-US" dirty="0"/>
          </a:p>
          <a:p>
            <a:endParaRPr lang="en-US" dirty="0"/>
          </a:p>
          <a:p>
            <a:endParaRPr lang="en-IN" dirty="0"/>
          </a:p>
        </p:txBody>
      </p:sp>
      <p:sp>
        <p:nvSpPr>
          <p:cNvPr id="7" name="TextBox 6">
            <a:extLst>
              <a:ext uri="{FF2B5EF4-FFF2-40B4-BE49-F238E27FC236}">
                <a16:creationId xmlns:a16="http://schemas.microsoft.com/office/drawing/2014/main" id="{66F6B25B-A776-74D6-15EA-45FBC9D18DD8}"/>
              </a:ext>
            </a:extLst>
          </p:cNvPr>
          <p:cNvSpPr txBox="1"/>
          <p:nvPr/>
        </p:nvSpPr>
        <p:spPr>
          <a:xfrm>
            <a:off x="120650" y="1187178"/>
            <a:ext cx="3962400" cy="2277547"/>
          </a:xfrm>
          <a:prstGeom prst="rect">
            <a:avLst/>
          </a:prstGeom>
          <a:noFill/>
        </p:spPr>
        <p:txBody>
          <a:bodyPr wrap="square" rtlCol="0">
            <a:spAutoFit/>
          </a:bodyPr>
          <a:lstStyle/>
          <a:p>
            <a:r>
              <a:rPr lang="en-US" sz="1400" b="1" dirty="0">
                <a:latin typeface="Aptos Display" panose="020B0004020202020204" pitchFamily="34" charset="0"/>
              </a:rPr>
              <a:t>Understanding Human Augmentation and Man-Machine Collaboration:</a:t>
            </a:r>
          </a:p>
          <a:p>
            <a:pPr marL="171450" indent="-171450">
              <a:buFont typeface="Wingdings" panose="05000000000000000000" pitchFamily="2" charset="2"/>
              <a:buChar char="v"/>
            </a:pPr>
            <a:r>
              <a:rPr lang="en-US" sz="1200" b="1" dirty="0">
                <a:latin typeface="Aptos Display" panose="020B0004020202020204" pitchFamily="34" charset="0"/>
              </a:rPr>
              <a:t>Medical Uses (Short-term):</a:t>
            </a:r>
            <a:r>
              <a:rPr lang="en-US" sz="1200" dirty="0">
                <a:latin typeface="Bell MT" panose="02020503060305020303" pitchFamily="18" charset="0"/>
                <a:cs typeface="Aptos Serif" panose="02020604070405020304" pitchFamily="18" charset="0"/>
              </a:rPr>
              <a:t>Treating</a:t>
            </a:r>
            <a:r>
              <a:rPr lang="en-US" dirty="0"/>
              <a:t> </a:t>
            </a:r>
            <a:r>
              <a:rPr lang="en-US" sz="1200" dirty="0">
                <a:latin typeface="Bell MT" panose="02020503060305020303" pitchFamily="18" charset="0"/>
                <a:cs typeface="Aptos Serif" panose="02020604070405020304" pitchFamily="18" charset="0"/>
              </a:rPr>
              <a:t>Neurological Disorders: Early targets include restoring motor function in individuals with paralysis, treating diseases like Parkinson’s, epilepsy, Alzheimer’s, and potentially addressing conditions such as depression, anxiety, or addiction.</a:t>
            </a:r>
          </a:p>
          <a:p>
            <a:pPr marL="171450" indent="-171450">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Prosthetic Control: It could allow amputees or paralyzed individuals to control prosthetic limbs or robotic devices using just their thoughts.</a:t>
            </a:r>
            <a:endParaRPr lang="en-IN" sz="1200" dirty="0">
              <a:latin typeface="Bell MT" panose="02020503060305020303" pitchFamily="18" charset="0"/>
              <a:cs typeface="Aptos Serif" panose="02020604070405020304" pitchFamily="18" charset="0"/>
            </a:endParaRPr>
          </a:p>
        </p:txBody>
      </p:sp>
    </p:spTree>
    <p:extLst>
      <p:ext uri="{BB962C8B-B14F-4D97-AF65-F5344CB8AC3E}">
        <p14:creationId xmlns:p14="http://schemas.microsoft.com/office/powerpoint/2010/main" val="106542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050"/>
              </a:lnSpc>
            </a:pPr>
            <a:r>
              <a:rPr dirty="0"/>
              <a:t>©</a:t>
            </a:r>
            <a:r>
              <a:rPr spc="-25" dirty="0"/>
              <a:t> </a:t>
            </a:r>
            <a:r>
              <a:rPr dirty="0"/>
              <a:t>2024</a:t>
            </a:r>
            <a:r>
              <a:rPr spc="-25" dirty="0"/>
              <a:t> </a:t>
            </a:r>
            <a:r>
              <a:rPr dirty="0"/>
              <a:t>all</a:t>
            </a:r>
            <a:r>
              <a:rPr spc="-20" dirty="0"/>
              <a:t> </a:t>
            </a:r>
            <a:r>
              <a:rPr dirty="0"/>
              <a:t>rights</a:t>
            </a:r>
            <a:r>
              <a:rPr spc="-15" dirty="0"/>
              <a:t> </a:t>
            </a:r>
            <a:r>
              <a:rPr spc="-10" dirty="0"/>
              <a:t>reserved</a:t>
            </a:r>
          </a:p>
        </p:txBody>
      </p:sp>
      <p:pic>
        <p:nvPicPr>
          <p:cNvPr id="4" name="Picture 3">
            <a:extLst>
              <a:ext uri="{FF2B5EF4-FFF2-40B4-BE49-F238E27FC236}">
                <a16:creationId xmlns:a16="http://schemas.microsoft.com/office/drawing/2014/main" id="{FAA1B463-8F5B-EFB7-5797-26D0FD5AC3D3}"/>
              </a:ext>
            </a:extLst>
          </p:cNvPr>
          <p:cNvPicPr>
            <a:picLocks noChangeAspect="1"/>
          </p:cNvPicPr>
          <p:nvPr/>
        </p:nvPicPr>
        <p:blipFill>
          <a:blip r:embed="rId3"/>
          <a:stretch>
            <a:fillRect/>
          </a:stretch>
        </p:blipFill>
        <p:spPr>
          <a:xfrm>
            <a:off x="233741" y="1097351"/>
            <a:ext cx="3148207" cy="2526261"/>
          </a:xfrm>
          <a:prstGeom prst="rect">
            <a:avLst/>
          </a:prstGeom>
        </p:spPr>
      </p:pic>
      <p:sp>
        <p:nvSpPr>
          <p:cNvPr id="3" name="TextBox 2">
            <a:extLst>
              <a:ext uri="{FF2B5EF4-FFF2-40B4-BE49-F238E27FC236}">
                <a16:creationId xmlns:a16="http://schemas.microsoft.com/office/drawing/2014/main" id="{77D89C5E-2DBE-A8A0-8B4D-40DA2FF54681}"/>
              </a:ext>
            </a:extLst>
          </p:cNvPr>
          <p:cNvSpPr txBox="1"/>
          <p:nvPr/>
        </p:nvSpPr>
        <p:spPr>
          <a:xfrm>
            <a:off x="120649" y="4493315"/>
            <a:ext cx="3941385" cy="2600712"/>
          </a:xfrm>
          <a:prstGeom prst="rect">
            <a:avLst/>
          </a:prstGeom>
          <a:noFill/>
        </p:spPr>
        <p:txBody>
          <a:bodyPr wrap="square" rtlCol="0">
            <a:spAutoFit/>
          </a:bodyPr>
          <a:lstStyle/>
          <a:p>
            <a:pPr algn="just"/>
            <a:r>
              <a:rPr lang="en-US" sz="1400" b="1" dirty="0">
                <a:latin typeface="Aptos Display" panose="020B0004020202020204" pitchFamily="34" charset="0"/>
              </a:rPr>
              <a:t>Mitigating Risks with AI:</a:t>
            </a:r>
          </a:p>
          <a:p>
            <a:pPr marL="171450" indent="-171450" algn="just">
              <a:buFont typeface="Arial" panose="020B0604020202020204" pitchFamily="34" charset="0"/>
              <a:buChar char="•"/>
            </a:pPr>
            <a:r>
              <a:rPr lang="en-US" sz="1200" dirty="0">
                <a:latin typeface="Bell MT" panose="02020503060305020303" pitchFamily="18" charset="0"/>
                <a:cs typeface="Aptos Serif" panose="02020604070405020304" pitchFamily="18" charset="0"/>
              </a:rPr>
              <a:t>AI systems can enhance risk management by analyzing vast datasets to identify potential threats and vulnerabilities, allowing organizations to implement proactive measures. Personalized insights derived from AI algorithms enable tailored strategies that address specific risks, improving decision-making processes and resource allocation. This approach not only minimizes potential losses but also fosters a culture of informed risk-taking, ultimately leading to more resilient operational frameworks in various sectors.</a:t>
            </a:r>
          </a:p>
          <a:p>
            <a:endParaRPr lang="en-US" sz="1100" dirty="0">
              <a:latin typeface="Aptos Display" panose="020B0004020202020204" pitchFamily="34" charset="0"/>
            </a:endParaRPr>
          </a:p>
          <a:p>
            <a:endParaRPr lang="en-IN" dirty="0"/>
          </a:p>
        </p:txBody>
      </p:sp>
      <p:pic>
        <p:nvPicPr>
          <p:cNvPr id="7" name="Picture 6">
            <a:extLst>
              <a:ext uri="{FF2B5EF4-FFF2-40B4-BE49-F238E27FC236}">
                <a16:creationId xmlns:a16="http://schemas.microsoft.com/office/drawing/2014/main" id="{F29BA4B4-DB8F-6BB9-3FAD-81C1E28BAA17}"/>
              </a:ext>
            </a:extLst>
          </p:cNvPr>
          <p:cNvPicPr>
            <a:picLocks noChangeAspect="1"/>
          </p:cNvPicPr>
          <p:nvPr/>
        </p:nvPicPr>
        <p:blipFill>
          <a:blip r:embed="rId4"/>
          <a:stretch>
            <a:fillRect/>
          </a:stretch>
        </p:blipFill>
        <p:spPr>
          <a:xfrm>
            <a:off x="4062034" y="4362744"/>
            <a:ext cx="3200401" cy="2572505"/>
          </a:xfrm>
          <a:prstGeom prst="rect">
            <a:avLst/>
          </a:prstGeom>
        </p:spPr>
      </p:pic>
      <p:sp>
        <p:nvSpPr>
          <p:cNvPr id="6" name="TextBox 5">
            <a:extLst>
              <a:ext uri="{FF2B5EF4-FFF2-40B4-BE49-F238E27FC236}">
                <a16:creationId xmlns:a16="http://schemas.microsoft.com/office/drawing/2014/main" id="{E521D067-E813-7160-999C-017810C000B1}"/>
              </a:ext>
            </a:extLst>
          </p:cNvPr>
          <p:cNvSpPr txBox="1"/>
          <p:nvPr/>
        </p:nvSpPr>
        <p:spPr>
          <a:xfrm>
            <a:off x="120650" y="6678003"/>
            <a:ext cx="7049135" cy="1323439"/>
          </a:xfrm>
          <a:prstGeom prst="rect">
            <a:avLst/>
          </a:prstGeom>
          <a:noFill/>
        </p:spPr>
        <p:txBody>
          <a:bodyPr wrap="square" rtlCol="0">
            <a:spAutoFit/>
          </a:bodyPr>
          <a:lstStyle/>
          <a:p>
            <a:pPr algn="just"/>
            <a:r>
              <a:rPr lang="en-US" sz="1400" b="1" dirty="0">
                <a:latin typeface="Aptos Display" panose="020B0004020202020204" pitchFamily="34" charset="0"/>
              </a:rPr>
              <a:t>Technological Limitations:</a:t>
            </a:r>
          </a:p>
          <a:p>
            <a:pPr algn="just"/>
            <a:r>
              <a:rPr lang="en-US" sz="1200" dirty="0">
                <a:latin typeface="Bell MT" panose="02020503060305020303" pitchFamily="18" charset="0"/>
                <a:cs typeface="Aptos Serif" panose="02020604070405020304" pitchFamily="18" charset="0"/>
              </a:rPr>
              <a:t>Current AI technologies, while advanced, still lack the comprehensive understanding and contextual awareness exhibited by J.A.R.V.I.S. This includes limitations in natural language processing, emotional intelligence, and real-time decision-making capabilities that are essential for seamless human-AI interaction in complex environments.</a:t>
            </a:r>
          </a:p>
          <a:p>
            <a:endParaRPr lang="en-IN" dirty="0"/>
          </a:p>
        </p:txBody>
      </p:sp>
      <p:sp>
        <p:nvSpPr>
          <p:cNvPr id="8" name="TextBox 7">
            <a:extLst>
              <a:ext uri="{FF2B5EF4-FFF2-40B4-BE49-F238E27FC236}">
                <a16:creationId xmlns:a16="http://schemas.microsoft.com/office/drawing/2014/main" id="{EA11D833-14AB-9D97-181E-E737BC53157D}"/>
              </a:ext>
            </a:extLst>
          </p:cNvPr>
          <p:cNvSpPr txBox="1"/>
          <p:nvPr/>
        </p:nvSpPr>
        <p:spPr>
          <a:xfrm>
            <a:off x="3574416" y="906958"/>
            <a:ext cx="3848735" cy="3600986"/>
          </a:xfrm>
          <a:prstGeom prst="rect">
            <a:avLst/>
          </a:prstGeom>
          <a:noFill/>
        </p:spPr>
        <p:txBody>
          <a:bodyPr wrap="square" rtlCol="0">
            <a:spAutoFit/>
          </a:bodyPr>
          <a:lstStyle/>
          <a:p>
            <a:endParaRPr lang="en-US" dirty="0"/>
          </a:p>
          <a:p>
            <a:pPr algn="just"/>
            <a:r>
              <a:rPr lang="en-US" sz="1400" b="1" dirty="0">
                <a:latin typeface="Aptos Display" panose="020B0004020202020204" pitchFamily="34" charset="0"/>
              </a:rPr>
              <a:t>The Future of AI: What Can We Learn from Iron Man?:</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Innovative AI Integration Iron Man's AI systems exemplify the potential for seamless integration of advanced technologies in everyday life, suggesting future AI applications could enhance personal productivity and decision-making across various sectors. Direct Brain-Machine Interaction</a:t>
            </a:r>
          </a:p>
          <a:p>
            <a:pPr marL="171450" indent="-171450" algn="just">
              <a:buFont typeface="Wingdings" panose="05000000000000000000" pitchFamily="2" charset="2"/>
              <a:buChar char="v"/>
            </a:pPr>
            <a:r>
              <a:rPr lang="en-US" sz="1200" dirty="0">
                <a:latin typeface="Bell MT" panose="02020503060305020303" pitchFamily="18" charset="0"/>
                <a:cs typeface="Aptos Serif" panose="02020604070405020304" pitchFamily="18" charset="0"/>
              </a:rPr>
              <a:t>Human-AI Synergy The collaboration between Iron Man and his AI highlights the importance of developing systems that augment human capabilities, paving the way for more effective partnerships in fields such as healthcare, education, and engineering.</a:t>
            </a:r>
          </a:p>
          <a:p>
            <a:pPr marL="171450" indent="-171450">
              <a:buFont typeface="Wingdings" panose="05000000000000000000" pitchFamily="2" charset="2"/>
              <a:buChar char="v"/>
            </a:pPr>
            <a:endParaRPr lang="en-US" sz="1200" dirty="0">
              <a:latin typeface="Bell MT" panose="02020503060305020303" pitchFamily="18" charset="0"/>
              <a:cs typeface="Aptos Serif" panose="02020604070405020304" pitchFamily="18" charset="0"/>
            </a:endParaRPr>
          </a:p>
          <a:p>
            <a:pPr marL="171450" indent="-171450">
              <a:buFont typeface="Wingdings" panose="05000000000000000000" pitchFamily="2" charset="2"/>
              <a:buChar char="v"/>
            </a:pPr>
            <a:endParaRPr lang="en-US" sz="1200" dirty="0">
              <a:latin typeface="Bell MT" panose="02020503060305020303" pitchFamily="18" charset="0"/>
              <a:cs typeface="Aptos Serif" panose="02020604070405020304" pitchFamily="18" charset="0"/>
            </a:endParaRPr>
          </a:p>
          <a:p>
            <a:endParaRPr lang="en-IN" dirty="0"/>
          </a:p>
        </p:txBody>
      </p:sp>
    </p:spTree>
    <p:extLst>
      <p:ext uri="{BB962C8B-B14F-4D97-AF65-F5344CB8AC3E}">
        <p14:creationId xmlns:p14="http://schemas.microsoft.com/office/powerpoint/2010/main" val="1478455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TotalTime>
  <Words>949</Words>
  <Application>Microsoft Office PowerPoint</Application>
  <PresentationFormat>Custom</PresentationFormat>
  <Paragraphs>55</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 Display</vt:lpstr>
      <vt:lpstr>Arial</vt:lpstr>
      <vt:lpstr>Bell MT</vt:lpstr>
      <vt:lpstr>Book Antiqua</vt:lpstr>
      <vt:lpstr>Calibri</vt:lpstr>
      <vt:lpstr>Wingdings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Vijayalakshmi</dc:creator>
  <cp:lastModifiedBy>Lakshmanan M</cp:lastModifiedBy>
  <cp:revision>20</cp:revision>
  <dcterms:created xsi:type="dcterms:W3CDTF">2024-10-09T04:35:56Z</dcterms:created>
  <dcterms:modified xsi:type="dcterms:W3CDTF">2024-10-16T05:44:03Z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2024-09-18T00:00:00Z</vt:filetime>
  </property>
  <property fmtid="{D5CDD505-2E9C-101B-9397-08002B2CF9AE}" pid="3" name="Creator">
    <vt:lpwstr>Microsoft® Word 2019</vt:lpwstr>
  </property>
  <property fmtid="{D5CDD505-2E9C-101B-9397-08002B2CF9AE}" pid="4" name="LastSaved">
    <vt:filetime>2024-10-09T00:00:00Z</vt:filetime>
  </property>
  <property fmtid="{D5CDD505-2E9C-101B-9397-08002B2CF9AE}" pid="5" name="Producer">
    <vt:lpwstr>Microsoft® Word 2019</vt:lpwstr>
  </property>
</Properties>
</file>